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2" r:id="rId2"/>
    <p:sldId id="404" r:id="rId3"/>
    <p:sldId id="257" r:id="rId4"/>
    <p:sldId id="259" r:id="rId5"/>
    <p:sldId id="260" r:id="rId6"/>
    <p:sldId id="295" r:id="rId7"/>
    <p:sldId id="296" r:id="rId8"/>
    <p:sldId id="293" r:id="rId9"/>
    <p:sldId id="294" r:id="rId10"/>
    <p:sldId id="274" r:id="rId11"/>
    <p:sldId id="275" r:id="rId12"/>
    <p:sldId id="281" r:id="rId13"/>
    <p:sldId id="291" r:id="rId14"/>
    <p:sldId id="280" r:id="rId15"/>
    <p:sldId id="282" r:id="rId16"/>
    <p:sldId id="279" r:id="rId17"/>
    <p:sldId id="276" r:id="rId18"/>
    <p:sldId id="261" r:id="rId19"/>
    <p:sldId id="263" r:id="rId20"/>
    <p:sldId id="264" r:id="rId21"/>
    <p:sldId id="265" r:id="rId22"/>
    <p:sldId id="266" r:id="rId23"/>
    <p:sldId id="268" r:id="rId24"/>
    <p:sldId id="269" r:id="rId25"/>
    <p:sldId id="297" r:id="rId26"/>
    <p:sldId id="312" r:id="rId27"/>
    <p:sldId id="390" r:id="rId28"/>
    <p:sldId id="391" r:id="rId29"/>
    <p:sldId id="394" r:id="rId30"/>
    <p:sldId id="398" r:id="rId31"/>
    <p:sldId id="395" r:id="rId32"/>
    <p:sldId id="313" r:id="rId33"/>
    <p:sldId id="314" r:id="rId34"/>
    <p:sldId id="315" r:id="rId35"/>
    <p:sldId id="309" r:id="rId36"/>
    <p:sldId id="311" r:id="rId37"/>
    <p:sldId id="396" r:id="rId38"/>
    <p:sldId id="301" r:id="rId39"/>
    <p:sldId id="397" r:id="rId40"/>
    <p:sldId id="302" r:id="rId41"/>
    <p:sldId id="316" r:id="rId42"/>
    <p:sldId id="307" r:id="rId43"/>
    <p:sldId id="305" r:id="rId44"/>
    <p:sldId id="300" r:id="rId45"/>
    <p:sldId id="392" r:id="rId46"/>
    <p:sldId id="298" r:id="rId47"/>
    <p:sldId id="393" r:id="rId48"/>
    <p:sldId id="320" r:id="rId49"/>
    <p:sldId id="318" r:id="rId50"/>
    <p:sldId id="321" r:id="rId51"/>
    <p:sldId id="399" r:id="rId52"/>
    <p:sldId id="322" r:id="rId53"/>
    <p:sldId id="323" r:id="rId54"/>
    <p:sldId id="324" r:id="rId55"/>
    <p:sldId id="325" r:id="rId56"/>
    <p:sldId id="327" r:id="rId57"/>
    <p:sldId id="326" r:id="rId58"/>
    <p:sldId id="328" r:id="rId59"/>
    <p:sldId id="331" r:id="rId60"/>
    <p:sldId id="333" r:id="rId61"/>
    <p:sldId id="332" r:id="rId62"/>
    <p:sldId id="335" r:id="rId63"/>
    <p:sldId id="336" r:id="rId64"/>
    <p:sldId id="338" r:id="rId65"/>
    <p:sldId id="340" r:id="rId66"/>
    <p:sldId id="342" r:id="rId67"/>
    <p:sldId id="343" r:id="rId68"/>
    <p:sldId id="344" r:id="rId69"/>
    <p:sldId id="355" r:id="rId70"/>
    <p:sldId id="345" r:id="rId71"/>
    <p:sldId id="348" r:id="rId72"/>
    <p:sldId id="346" r:id="rId73"/>
    <p:sldId id="350" r:id="rId74"/>
    <p:sldId id="349" r:id="rId75"/>
    <p:sldId id="351" r:id="rId76"/>
    <p:sldId id="352" r:id="rId77"/>
    <p:sldId id="353" r:id="rId78"/>
    <p:sldId id="354" r:id="rId79"/>
    <p:sldId id="356" r:id="rId80"/>
    <p:sldId id="358" r:id="rId81"/>
    <p:sldId id="359" r:id="rId82"/>
    <p:sldId id="357" r:id="rId83"/>
    <p:sldId id="360" r:id="rId84"/>
    <p:sldId id="361" r:id="rId85"/>
    <p:sldId id="362" r:id="rId86"/>
    <p:sldId id="401" r:id="rId87"/>
    <p:sldId id="363" r:id="rId88"/>
    <p:sldId id="402" r:id="rId89"/>
    <p:sldId id="403" r:id="rId90"/>
    <p:sldId id="364" r:id="rId91"/>
    <p:sldId id="366" r:id="rId92"/>
    <p:sldId id="367" r:id="rId93"/>
    <p:sldId id="368" r:id="rId94"/>
    <p:sldId id="369" r:id="rId95"/>
    <p:sldId id="370" r:id="rId96"/>
    <p:sldId id="278" r:id="rId97"/>
    <p:sldId id="290" r:id="rId98"/>
    <p:sldId id="371" r:id="rId99"/>
    <p:sldId id="373" r:id="rId100"/>
    <p:sldId id="372" r:id="rId101"/>
    <p:sldId id="374" r:id="rId102"/>
    <p:sldId id="376" r:id="rId103"/>
    <p:sldId id="375" r:id="rId104"/>
    <p:sldId id="377" r:id="rId105"/>
    <p:sldId id="378" r:id="rId106"/>
    <p:sldId id="379" r:id="rId107"/>
    <p:sldId id="380" r:id="rId108"/>
    <p:sldId id="381" r:id="rId109"/>
    <p:sldId id="382" r:id="rId110"/>
    <p:sldId id="383" r:id="rId111"/>
    <p:sldId id="384" r:id="rId112"/>
    <p:sldId id="385" r:id="rId113"/>
    <p:sldId id="386" r:id="rId114"/>
    <p:sldId id="388" r:id="rId115"/>
    <p:sldId id="387" r:id="rId116"/>
    <p:sldId id="284" r:id="rId117"/>
    <p:sldId id="283" r:id="rId118"/>
    <p:sldId id="287" r:id="rId119"/>
    <p:sldId id="288"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94624" autoAdjust="0"/>
  </p:normalViewPr>
  <p:slideViewPr>
    <p:cSldViewPr>
      <p:cViewPr varScale="1">
        <p:scale>
          <a:sx n="69" d="100"/>
          <a:sy n="69" d="100"/>
        </p:scale>
        <p:origin x="-127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9/2/2019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9/2/2019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file:///D:\Jerusalem%20Pic\Jerusalem\Nineth%20day\IMG_1749.MOV"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file:///D:\Jerusalem%20Pic\Jerusalem\3%20beersheba%20and%20philistine\IMG_8362.MOV"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file:///D:\Jerusalem%20Pic\Jerusalem\Sixth%20day\IMG_0080.MO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file:///D:\Jerusalem%20Pic\Jerusalem\Sixth%20day\IMG_0169.MOV"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file:///D:\Jerusalem%20Pic\Jerusalem\Eighth%20Day\IMG_1247.MOV"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400"/>
            <a:ext cx="7851648" cy="914400"/>
          </a:xfrm>
        </p:spPr>
        <p:txBody>
          <a:bodyPr>
            <a:noAutofit/>
          </a:bodyPr>
          <a:lstStyle/>
          <a:p>
            <a:pPr algn="ctr"/>
            <a:r>
              <a:rPr lang="en-IN" sz="8000" dirty="0" smtClean="0"/>
              <a:t>PRAISE THE LORD </a:t>
            </a:r>
            <a:endParaRPr lang="en-IN" sz="8000" dirty="0"/>
          </a:p>
        </p:txBody>
      </p:sp>
      <p:sp>
        <p:nvSpPr>
          <p:cNvPr id="3" name="Subtitle 2"/>
          <p:cNvSpPr>
            <a:spLocks noGrp="1"/>
          </p:cNvSpPr>
          <p:nvPr>
            <p:ph type="subTitle" idx="1"/>
          </p:nvPr>
        </p:nvSpPr>
        <p:spPr/>
        <p:txBody>
          <a:bodyPr/>
          <a:lstStyle/>
          <a:p>
            <a:endParaRPr lang="en-IN" dirty="0"/>
          </a:p>
        </p:txBody>
      </p:sp>
      <p:pic>
        <p:nvPicPr>
          <p:cNvPr id="4" name="Picture 2" descr="C:\Users\admin\Desktop\Temple-Mount-Jerusalem-e1522612573823.jpg"/>
          <p:cNvPicPr>
            <a:picLocks noChangeAspect="1" noChangeArrowheads="1"/>
          </p:cNvPicPr>
          <p:nvPr/>
        </p:nvPicPr>
        <p:blipFill>
          <a:blip r:embed="rId2" cstate="print"/>
          <a:srcRect/>
          <a:stretch>
            <a:fillRect/>
          </a:stretch>
        </p:blipFill>
        <p:spPr bwMode="auto">
          <a:xfrm>
            <a:off x="0" y="1600200"/>
            <a:ext cx="9144000" cy="5257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0646c09752e77570bd5a12f55c219696.jpg"/>
          <p:cNvPicPr>
            <a:picLocks noGrp="1" noChangeAspect="1" noChangeArrowheads="1"/>
          </p:cNvPicPr>
          <p:nvPr>
            <p:ph idx="1"/>
          </p:nvPr>
        </p:nvPicPr>
        <p:blipFill>
          <a:blip r:embed="rId2" cstate="print"/>
          <a:srcRect/>
          <a:stretch>
            <a:fillRect/>
          </a:stretch>
        </p:blipFill>
        <p:spPr bwMode="auto">
          <a:xfrm>
            <a:off x="1447799" y="0"/>
            <a:ext cx="6096001" cy="6858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pPr algn="ctr"/>
            <a:r>
              <a:rPr lang="en-IN" dirty="0" smtClean="0"/>
              <a:t>LIVING STYLE IN NAZERETH </a:t>
            </a:r>
            <a:endParaRPr lang="en-IN" dirty="0"/>
          </a:p>
        </p:txBody>
      </p:sp>
      <p:pic>
        <p:nvPicPr>
          <p:cNvPr id="4" name="IMG_1749.MOV">
            <a:hlinkClick r:id="" action="ppaction://media"/>
          </p:cNvPr>
          <p:cNvPicPr>
            <a:picLocks noGrp="1" noRot="1" noChangeAspect="1"/>
          </p:cNvPicPr>
          <p:nvPr>
            <p:ph idx="1"/>
            <a:videoFile r:link="rId1"/>
          </p:nvPr>
        </p:nvPicPr>
        <p:blipFill>
          <a:blip r:embed="rId3" cstate="print"/>
          <a:stretch>
            <a:fillRect/>
          </a:stretch>
        </p:blipFill>
        <p:spPr>
          <a:xfrm>
            <a:off x="0" y="762000"/>
            <a:ext cx="9144000" cy="609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PRESSING STONE (OLIVE OIL)</a:t>
            </a:r>
            <a:endParaRPr lang="en-IN" dirty="0"/>
          </a:p>
        </p:txBody>
      </p:sp>
      <p:pic>
        <p:nvPicPr>
          <p:cNvPr id="37890" name="Picture 2" descr="D:\Jerusalem Pic\Jerusalem\Nineth day\IMG_1784.JPG"/>
          <p:cNvPicPr>
            <a:picLocks noGrp="1" noChangeAspect="1" noChangeArrowheads="1"/>
          </p:cNvPicPr>
          <p:nvPr>
            <p:ph idx="1"/>
          </p:nvPr>
        </p:nvPicPr>
        <p:blipFill>
          <a:blip r:embed="rId2" cstate="print"/>
          <a:srcRect/>
          <a:stretch>
            <a:fillRect/>
          </a:stretch>
        </p:blipFill>
        <p:spPr bwMode="auto">
          <a:xfrm>
            <a:off x="1633616" y="1935163"/>
            <a:ext cx="5876767" cy="4389437"/>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Jerusalem Pic\Jerusalem\Nineth day\IMG_1801.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Jerusalem Pic\Jerusalem\Nineth day\IMG_1809.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62" name="Picture 2" descr="D:\Jerusalem Pic\Jerusalem\Nineth day\IMG_1830.JPG"/>
          <p:cNvPicPr>
            <a:picLocks noGrp="1" noChangeAspect="1" noChangeArrowheads="1"/>
          </p:cNvPicPr>
          <p:nvPr>
            <p:ph idx="1"/>
          </p:nvPr>
        </p:nvPicPr>
        <p:blipFill>
          <a:blip r:embed="rId2" cstate="print"/>
          <a:srcRect/>
          <a:stretch>
            <a:fillRect/>
          </a:stretch>
        </p:blipFill>
        <p:spPr bwMode="auto">
          <a:xfrm>
            <a:off x="-228600" y="0"/>
            <a:ext cx="9372600" cy="6857999"/>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1986" name="Picture 2" descr="D:\Jerusalem Pic\Jerusalem\Nineth day\IMG_1848.JPG"/>
          <p:cNvPicPr>
            <a:picLocks noGrp="1" noChangeAspect="1" noChangeArrowheads="1"/>
          </p:cNvPicPr>
          <p:nvPr>
            <p:ph idx="1"/>
          </p:nvPr>
        </p:nvPicPr>
        <p:blipFill>
          <a:blip r:embed="rId2" cstate="print"/>
          <a:srcRect/>
          <a:stretch>
            <a:fillRect/>
          </a:stretch>
        </p:blipFill>
        <p:spPr bwMode="auto">
          <a:xfrm>
            <a:off x="-228600" y="1"/>
            <a:ext cx="9372600" cy="6857999"/>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3010" name="Picture 2" descr="D:\Jerusalem Pic\Jerusalem\Nineth day\IMG_1903.JPG"/>
          <p:cNvPicPr>
            <a:picLocks noGrp="1" noChangeAspect="1" noChangeArrowheads="1"/>
          </p:cNvPicPr>
          <p:nvPr>
            <p:ph idx="1"/>
          </p:nvPr>
        </p:nvPicPr>
        <p:blipFill>
          <a:blip r:embed="rId2" cstate="print"/>
          <a:srcRect/>
          <a:stretch>
            <a:fillRect/>
          </a:stretch>
        </p:blipFill>
        <p:spPr bwMode="auto">
          <a:xfrm>
            <a:off x="0" y="1"/>
            <a:ext cx="7510383" cy="63246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4034" name="Picture 2" descr="D:\Jerusalem Pic\Jerusalem\Nineth day\IMG_1965.JPG"/>
          <p:cNvPicPr>
            <a:picLocks noGrp="1" noChangeAspect="1" noChangeArrowheads="1"/>
          </p:cNvPicPr>
          <p:nvPr>
            <p:ph idx="1"/>
          </p:nvPr>
        </p:nvPicPr>
        <p:blipFill>
          <a:blip r:embed="rId2" cstate="print"/>
          <a:srcRect/>
          <a:stretch>
            <a:fillRect/>
          </a:stretch>
        </p:blipFill>
        <p:spPr bwMode="auto">
          <a:xfrm>
            <a:off x="1633616" y="1935163"/>
            <a:ext cx="5876767" cy="4389437"/>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5058" name="Picture 2" descr="D:\Jerusalem Pic\Jerusalem\Nineth day\IMG_1970.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smtClean="0"/>
              <a:t>Ceasrea</a:t>
            </a:r>
            <a:r>
              <a:rPr lang="en-IN" dirty="0" smtClean="0"/>
              <a:t> </a:t>
            </a:r>
            <a:endParaRPr lang="en-IN" dirty="0"/>
          </a:p>
        </p:txBody>
      </p:sp>
      <p:pic>
        <p:nvPicPr>
          <p:cNvPr id="46082" name="Picture 2" descr="D:\Jerusalem Pic\Jerusalem\Nineth day\IMG_2060.JPG"/>
          <p:cNvPicPr>
            <a:picLocks noGrp="1" noChangeAspect="1" noChangeArrowheads="1"/>
          </p:cNvPicPr>
          <p:nvPr>
            <p:ph idx="1"/>
          </p:nvPr>
        </p:nvPicPr>
        <p:blipFill>
          <a:blip r:embed="rId2" cstate="print"/>
          <a:srcRect/>
          <a:stretch>
            <a:fillRect/>
          </a:stretch>
        </p:blipFill>
        <p:spPr bwMode="auto">
          <a:xfrm>
            <a:off x="1633616" y="1935163"/>
            <a:ext cx="5876767" cy="438943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d448029679a21ad2bbfc12e261baae7c.jpg"/>
          <p:cNvPicPr>
            <a:picLocks noGrp="1" noChangeAspect="1" noChangeArrowheads="1"/>
          </p:cNvPicPr>
          <p:nvPr>
            <p:ph idx="1"/>
          </p:nvPr>
        </p:nvPicPr>
        <p:blipFill>
          <a:blip r:embed="rId2" cstate="print"/>
          <a:srcRect/>
          <a:stretch>
            <a:fillRect/>
          </a:stretch>
        </p:blipFill>
        <p:spPr bwMode="auto">
          <a:xfrm>
            <a:off x="1371600" y="0"/>
            <a:ext cx="6324600" cy="68580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7106" name="Picture 2" descr="D:\Jerusalem Pic\Jerusalem\Nineth day\IMG_2083.JPG"/>
          <p:cNvPicPr>
            <a:picLocks noGrp="1" noChangeAspect="1" noChangeArrowheads="1"/>
          </p:cNvPicPr>
          <p:nvPr>
            <p:ph idx="1"/>
          </p:nvPr>
        </p:nvPicPr>
        <p:blipFill>
          <a:blip r:embed="rId2" cstate="print"/>
          <a:srcRect/>
          <a:stretch>
            <a:fillRect/>
          </a:stretch>
        </p:blipFill>
        <p:spPr bwMode="auto">
          <a:xfrm>
            <a:off x="1633616" y="1935163"/>
            <a:ext cx="5876767" cy="4389437"/>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IN" dirty="0" smtClean="0"/>
              <a:t>Birth Place of Amos- </a:t>
            </a:r>
            <a:r>
              <a:rPr lang="en-IN" dirty="0" err="1" smtClean="0"/>
              <a:t>Takoa</a:t>
            </a:r>
            <a:r>
              <a:rPr lang="en-IN" dirty="0" smtClean="0"/>
              <a:t> </a:t>
            </a:r>
            <a:endParaRPr lang="en-IN" dirty="0"/>
          </a:p>
        </p:txBody>
      </p:sp>
      <p:pic>
        <p:nvPicPr>
          <p:cNvPr id="1026" name="Picture 2" descr="D:\Jerusalem Pic\Jerusalem\Tenth day\IMG_2161.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lgn="ctr"/>
            <a:r>
              <a:rPr lang="en-IN" dirty="0" smtClean="0"/>
              <a:t>HERODIUM </a:t>
            </a:r>
            <a:endParaRPr lang="en-IN" dirty="0"/>
          </a:p>
        </p:txBody>
      </p:sp>
      <p:pic>
        <p:nvPicPr>
          <p:cNvPr id="2051" name="Picture 3" descr="D:\Jerusalem Pic\Jerusalem\Tenth day\IMG_2167.JPG"/>
          <p:cNvPicPr>
            <a:picLocks noGrp="1" noChangeAspect="1" noChangeArrowheads="1"/>
          </p:cNvPicPr>
          <p:nvPr>
            <p:ph idx="1"/>
          </p:nvPr>
        </p:nvPicPr>
        <p:blipFill>
          <a:blip r:embed="rId2" cstate="print"/>
          <a:srcRect/>
          <a:stretch>
            <a:fillRect/>
          </a:stretch>
        </p:blipFill>
        <p:spPr bwMode="auto">
          <a:xfrm>
            <a:off x="0" y="533400"/>
            <a:ext cx="9144000" cy="6324599"/>
          </a:xfrm>
          <a:prstGeom prst="rect">
            <a:avLst/>
          </a:prstGeom>
          <a:noFill/>
        </p:spPr>
      </p:pic>
      <p:pic>
        <p:nvPicPr>
          <p:cNvPr id="2052" name="Picture 4" descr="D:\Jerusalem Pic\Jerusalem\Tenth day\IMG_2205.JPG"/>
          <p:cNvPicPr>
            <a:picLocks noChangeAspect="1" noChangeArrowheads="1"/>
          </p:cNvPicPr>
          <p:nvPr/>
        </p:nvPicPr>
        <p:blipFill>
          <a:blip r:embed="rId3" cstate="print"/>
          <a:srcRect/>
          <a:stretch>
            <a:fillRect/>
          </a:stretch>
        </p:blipFill>
        <p:spPr bwMode="auto">
          <a:xfrm>
            <a:off x="0" y="14111"/>
            <a:ext cx="9144000" cy="6829778"/>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IN" dirty="0" smtClean="0"/>
              <a:t>How does it look at present?</a:t>
            </a:r>
            <a:endParaRPr lang="en-IN" dirty="0"/>
          </a:p>
        </p:txBody>
      </p:sp>
      <p:pic>
        <p:nvPicPr>
          <p:cNvPr id="3074" name="Picture 2" descr="D:\Jerusalem Pic\Jerusalem\Tenth day\IMG_2208.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b="1" dirty="0" smtClean="0"/>
              <a:t>MEKPELA </a:t>
            </a:r>
            <a:endParaRPr lang="en-IN" b="1" dirty="0"/>
          </a:p>
        </p:txBody>
      </p:sp>
      <p:pic>
        <p:nvPicPr>
          <p:cNvPr id="5122" name="Picture 2" descr="D:\Jerusalem Pic\Jerusalem\Tenth day\IMG_2405.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pPr algn="ctr"/>
            <a:r>
              <a:rPr lang="en-IN" b="1" dirty="0" smtClean="0"/>
              <a:t>Hebron- </a:t>
            </a:r>
            <a:r>
              <a:rPr lang="en-IN" b="1" dirty="0" err="1" smtClean="0"/>
              <a:t>Mekhphela</a:t>
            </a:r>
            <a:r>
              <a:rPr lang="en-IN" b="1" dirty="0" smtClean="0"/>
              <a:t> forefathers burial place </a:t>
            </a:r>
            <a:endParaRPr lang="en-IN" b="1" dirty="0"/>
          </a:p>
        </p:txBody>
      </p:sp>
      <p:pic>
        <p:nvPicPr>
          <p:cNvPr id="4098" name="Picture 2" descr="D:\Jerusalem Pic\Jerusalem\Tenth day\IMG_2331.JPG"/>
          <p:cNvPicPr>
            <a:picLocks noGrp="1" noChangeAspect="1" noChangeArrowheads="1"/>
          </p:cNvPicPr>
          <p:nvPr>
            <p:ph idx="1"/>
          </p:nvPr>
        </p:nvPicPr>
        <p:blipFill>
          <a:blip r:embed="rId2" cstate="print"/>
          <a:srcRect/>
          <a:stretch>
            <a:fillRect/>
          </a:stretch>
        </p:blipFill>
        <p:spPr bwMode="auto">
          <a:xfrm>
            <a:off x="0" y="990600"/>
            <a:ext cx="9144000" cy="5867399"/>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Jerusalem Pic\Jerusalem\pics from Samuel\DSC0265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Jerusalem Pic\Jerusalem\pics from Samuel\DSC02231.JPG"/>
          <p:cNvPicPr>
            <a:picLocks noGrp="1" noChangeAspect="1" noChangeArrowheads="1"/>
          </p:cNvPicPr>
          <p:nvPr>
            <p:ph idx="1"/>
          </p:nvPr>
        </p:nvPicPr>
        <p:blipFill>
          <a:blip r:embed="rId2" cstate="print"/>
          <a:srcRect/>
          <a:stretch>
            <a:fillRect/>
          </a:stretch>
        </p:blipFill>
        <p:spPr bwMode="auto">
          <a:xfrm>
            <a:off x="0" y="0"/>
            <a:ext cx="9144000" cy="6269037"/>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0312"/>
          </a:xfrm>
        </p:spPr>
        <p:txBody>
          <a:bodyPr>
            <a:normAutofit fontScale="90000"/>
          </a:bodyPr>
          <a:lstStyle/>
          <a:p>
            <a:endParaRPr lang="en-IN" dirty="0"/>
          </a:p>
        </p:txBody>
      </p:sp>
      <p:pic>
        <p:nvPicPr>
          <p:cNvPr id="5122" name="Picture 2" descr="D:\Jerusalem Pic\Jerusalem\pics from Samuel\DSC00280.JPG"/>
          <p:cNvPicPr>
            <a:picLocks noGrp="1" noChangeAspect="1" noChangeArrowheads="1"/>
          </p:cNvPicPr>
          <p:nvPr>
            <p:ph idx="1"/>
          </p:nvPr>
        </p:nvPicPr>
        <p:blipFill>
          <a:blip r:embed="rId2" cstate="print"/>
          <a:stretch>
            <a:fillRect/>
          </a:stretch>
        </p:blipFill>
        <p:spPr bwMode="auto">
          <a:xfrm>
            <a:off x="671154" y="1935163"/>
            <a:ext cx="7801692" cy="4389437"/>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paulsjourneys.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PAULS SECOND MISSIONARY JOURNEY MAP.jpg"/>
          <p:cNvPicPr>
            <a:picLocks noGrp="1" noChangeAspect="1" noChangeArrowheads="1"/>
          </p:cNvPicPr>
          <p:nvPr>
            <p:ph idx="1"/>
          </p:nvPr>
        </p:nvPicPr>
        <p:blipFill>
          <a:blip r:embed="rId2" cstate="print"/>
          <a:srcRect/>
          <a:stretch>
            <a:fillRect/>
          </a:stretch>
        </p:blipFill>
        <p:spPr bwMode="auto">
          <a:xfrm>
            <a:off x="76201" y="-228600"/>
            <a:ext cx="9143999" cy="61563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dirty="0"/>
          </a:p>
        </p:txBody>
      </p:sp>
      <p:pic>
        <p:nvPicPr>
          <p:cNvPr id="7170" name="Picture 2" descr="C:\Users\admin\Desktop\paul-first-missionary-journey-map.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PAULS SECOND MISSIONARY JOURNEY MAP.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Desktop\c689f6af02f0ee850f6b636130b4ce7a.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623ee7fe743d8db4d171e416794de3ce.jpg"/>
          <p:cNvPicPr>
            <a:picLocks noGrp="1" noChangeAspect="1" noChangeArrowheads="1"/>
          </p:cNvPicPr>
          <p:nvPr>
            <p:ph idx="1"/>
          </p:nvPr>
        </p:nvPicPr>
        <p:blipFill>
          <a:blip r:embed="rId2" cstate="print"/>
          <a:srcRect/>
          <a:stretch>
            <a:fillRect/>
          </a:stretch>
        </p:blipFill>
        <p:spPr bwMode="auto">
          <a:xfrm>
            <a:off x="1143000" y="0"/>
            <a:ext cx="67818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srael 01.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pographical image of Israel.jpg"/>
          <p:cNvPicPr>
            <a:picLocks noGrp="1" noChangeAspect="1"/>
          </p:cNvPicPr>
          <p:nvPr>
            <p:ph idx="1"/>
          </p:nvPr>
        </p:nvPicPr>
        <p:blipFill>
          <a:blip r:embed="rId2" cstate="print"/>
          <a:stretch>
            <a:fillRect/>
          </a:stretch>
        </p:blipFill>
        <p:spPr>
          <a:xfrm>
            <a:off x="-1371600" y="0"/>
            <a:ext cx="12039600" cy="6858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IN" dirty="0" smtClean="0">
                <a:solidFill>
                  <a:schemeClr val="bg1"/>
                </a:solidFill>
              </a:rPr>
              <a:t>Why is Bible unique? </a:t>
            </a:r>
            <a:endParaRPr lang="en-IN"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descr="Israel_Coverage.gif"/>
          <p:cNvPicPr>
            <a:picLocks noGrp="1" noChangeAspect="1"/>
          </p:cNvPicPr>
          <p:nvPr>
            <p:ph idx="1"/>
          </p:nvPr>
        </p:nvPicPr>
        <p:blipFill>
          <a:blip r:embed="rId2" cstate="print"/>
          <a:stretch>
            <a:fillRect/>
          </a:stretch>
        </p:blipFill>
        <p:spPr>
          <a:xfrm>
            <a:off x="2286000" y="0"/>
            <a:ext cx="4495800"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Regionsofisrael-218x300.jpg"/>
          <p:cNvPicPr>
            <a:picLocks noGrp="1" noChangeAspect="1" noChangeArrowheads="1"/>
          </p:cNvPicPr>
          <p:nvPr>
            <p:ph idx="1"/>
          </p:nvPr>
        </p:nvPicPr>
        <p:blipFill>
          <a:blip r:embed="rId2" cstate="print"/>
          <a:srcRect/>
          <a:stretch>
            <a:fillRect/>
          </a:stretch>
        </p:blipFill>
        <p:spPr bwMode="auto">
          <a:xfrm>
            <a:off x="2133600" y="0"/>
            <a:ext cx="4572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ast-west-division-of-land.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erusalemGeography.jpg"/>
          <p:cNvPicPr>
            <a:picLocks noGrp="1" noChangeAspect="1"/>
          </p:cNvPicPr>
          <p:nvPr>
            <p:ph idx="1"/>
          </p:nvPr>
        </p:nvPicPr>
        <p:blipFill>
          <a:blip r:embed="rId2" cstate="print"/>
          <a:stretch>
            <a:fillRect/>
          </a:stretch>
        </p:blipFill>
        <p:spPr>
          <a:xfrm>
            <a:off x="1676400" y="0"/>
            <a:ext cx="5638800"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llsizeimage_548.jpg"/>
          <p:cNvPicPr>
            <a:picLocks noGrp="1" noChangeAspect="1"/>
          </p:cNvPicPr>
          <p:nvPr>
            <p:ph idx="1"/>
          </p:nvPr>
        </p:nvPicPr>
        <p:blipFill>
          <a:blip r:embed="rId2" cstate="print"/>
          <a:stretch>
            <a:fillRect/>
          </a:stretch>
        </p:blipFill>
        <p:spPr>
          <a:xfrm>
            <a:off x="0" y="1371600"/>
            <a:ext cx="9144000" cy="40386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Autofit/>
          </a:bodyPr>
          <a:lstStyle/>
          <a:p>
            <a:r>
              <a:rPr lang="en-IN" sz="2000" b="1" dirty="0" smtClean="0"/>
              <a:t>Psalm 125: 1-2 </a:t>
            </a:r>
            <a:r>
              <a:rPr lang="hi-IN" sz="2000" b="1" dirty="0" smtClean="0"/>
              <a:t>जो लोग यहोवा पर भरोसा रखते हैं, वे माउंट ज़ियोन की तरह हैं, जो हिलाया नहीं जा सकता है लेकिन हमेशा के लिए समाप्त हो जाता है। यरूशलेम के चारों ओर पहाड़,</a:t>
            </a:r>
            <a:r>
              <a:rPr lang="en-IN" sz="2000" b="1" dirty="0" smtClean="0"/>
              <a:t> </a:t>
            </a:r>
            <a:r>
              <a:rPr lang="hi-IN" sz="2000" b="1" dirty="0" smtClean="0"/>
              <a:t>इसलिए प्रभु ने अपने लोगों को घेर लिया</a:t>
            </a:r>
            <a:r>
              <a:rPr lang="en-IN" sz="2000" b="1" dirty="0" smtClean="0"/>
              <a:t> </a:t>
            </a:r>
            <a:r>
              <a:rPr lang="hi-IN" sz="2000" b="1" dirty="0" smtClean="0"/>
              <a:t>दोनों अब और हमेशा के लिए।</a:t>
            </a:r>
            <a:endParaRPr lang="en-IN" sz="2000" b="1" dirty="0"/>
          </a:p>
        </p:txBody>
      </p:sp>
      <p:pic>
        <p:nvPicPr>
          <p:cNvPr id="6146" name="Picture 2" descr="C:\Users\admin\Desktop\Jerusalem.jpg"/>
          <p:cNvPicPr>
            <a:picLocks noGrp="1" noChangeAspect="1" noChangeArrowheads="1"/>
          </p:cNvPicPr>
          <p:nvPr>
            <p:ph idx="1"/>
          </p:nvPr>
        </p:nvPicPr>
        <p:blipFill>
          <a:blip r:embed="rId2" cstate="print"/>
          <a:srcRect/>
          <a:stretch>
            <a:fillRect/>
          </a:stretch>
        </p:blipFill>
        <p:spPr bwMode="auto">
          <a:xfrm>
            <a:off x="0" y="1219200"/>
            <a:ext cx="9144000" cy="563879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IN" dirty="0" smtClean="0"/>
              <a:t>Mount Scopus </a:t>
            </a:r>
            <a:endParaRPr lang="en-IN" dirty="0"/>
          </a:p>
        </p:txBody>
      </p:sp>
      <p:pic>
        <p:nvPicPr>
          <p:cNvPr id="1026" name="Picture 2" descr="D:\Jerusalem Pic\Jerusalem\1 Jerusalem arround\IMG_7347.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Mount Zion </a:t>
            </a:r>
            <a:endParaRPr lang="en-IN" dirty="0"/>
          </a:p>
        </p:txBody>
      </p:sp>
      <p:pic>
        <p:nvPicPr>
          <p:cNvPr id="2050" name="Picture 2" descr="D:\Jerusalem Pic\Jerusalem\1 Jerusalem arround\IMG_7376.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pic>
        <p:nvPicPr>
          <p:cNvPr id="2051" name="Picture 3" descr="D:\Jerusalem Pic\Jerusalem\1 Jerusalem arround\IMG_7401.JPG"/>
          <p:cNvPicPr>
            <a:picLocks noChangeAspect="1" noChangeArrowheads="1"/>
          </p:cNvPicPr>
          <p:nvPr/>
        </p:nvPicPr>
        <p:blipFill>
          <a:blip r:embed="rId3" cstate="print"/>
          <a:srcRect/>
          <a:stretch>
            <a:fillRect/>
          </a:stretch>
        </p:blipFill>
        <p:spPr bwMode="auto">
          <a:xfrm>
            <a:off x="0" y="685800"/>
            <a:ext cx="9144000" cy="615808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lgn="ctr"/>
            <a:r>
              <a:rPr lang="en-IN" sz="4000" b="1" dirty="0" smtClean="0"/>
              <a:t>Kidron Valley or valley of Jehoshaphat  </a:t>
            </a:r>
            <a:endParaRPr lang="en-IN" sz="4000" b="1" dirty="0"/>
          </a:p>
        </p:txBody>
      </p:sp>
      <p:pic>
        <p:nvPicPr>
          <p:cNvPr id="16386" name="Picture 2" descr="D:\Jerusalem Pic\Jerusalem\2 Jerusalem inside\IMG_8006.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pic>
        <p:nvPicPr>
          <p:cNvPr id="16387" name="Picture 3" descr="D:\Jerusalem Pic\Jerusalem\2 Jerusalem inside\IMG_7965.JPG"/>
          <p:cNvPicPr>
            <a:picLocks noChangeAspect="1" noChangeArrowheads="1"/>
          </p:cNvPicPr>
          <p:nvPr/>
        </p:nvPicPr>
        <p:blipFill>
          <a:blip r:embed="rId3" cstate="print"/>
          <a:srcRect/>
          <a:stretch>
            <a:fillRect/>
          </a:stretch>
        </p:blipFill>
        <p:spPr bwMode="auto">
          <a:xfrm>
            <a:off x="0" y="533400"/>
            <a:ext cx="9144000" cy="6324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762000"/>
          </a:xfrm>
        </p:spPr>
        <p:txBody>
          <a:bodyPr>
            <a:normAutofit fontScale="90000"/>
          </a:bodyPr>
          <a:lstStyle/>
          <a:p>
            <a:pPr algn="ctr"/>
            <a:r>
              <a:rPr lang="en-IN" b="1" dirty="0" smtClean="0"/>
              <a:t>Luke 19: 29 Bethphage and Bethany </a:t>
            </a:r>
            <a:endParaRPr lang="en-IN" b="1" dirty="0"/>
          </a:p>
        </p:txBody>
      </p:sp>
      <p:pic>
        <p:nvPicPr>
          <p:cNvPr id="7170" name="Picture 2" descr="D:\Jerusalem Pic\Jerusalem\2 Jerusalem inside\IMG_7829.JPG"/>
          <p:cNvPicPr>
            <a:picLocks noGrp="1" noChangeAspect="1" noChangeArrowheads="1"/>
          </p:cNvPicPr>
          <p:nvPr>
            <p:ph idx="1"/>
          </p:nvPr>
        </p:nvPicPr>
        <p:blipFill>
          <a:blip r:embed="rId2" cstate="print"/>
          <a:srcRect/>
          <a:stretch>
            <a:fillRect/>
          </a:stretch>
        </p:blipFill>
        <p:spPr bwMode="auto">
          <a:xfrm>
            <a:off x="1" y="762000"/>
            <a:ext cx="9144000" cy="6095999"/>
          </a:xfrm>
          <a:prstGeom prst="rect">
            <a:avLst/>
          </a:prstGeom>
          <a:noFill/>
        </p:spPr>
      </p:pic>
      <p:pic>
        <p:nvPicPr>
          <p:cNvPr id="7171" name="Picture 3" descr="D:\Jerusalem Pic\Jerusalem\2 Jerusalem inside\IMG_7939.JPG"/>
          <p:cNvPicPr>
            <a:picLocks noChangeAspect="1" noChangeArrowheads="1"/>
          </p:cNvPicPr>
          <p:nvPr/>
        </p:nvPicPr>
        <p:blipFill>
          <a:blip r:embed="rId3" cstate="print"/>
          <a:srcRect/>
          <a:stretch>
            <a:fillRect/>
          </a:stretch>
        </p:blipFill>
        <p:spPr bwMode="auto">
          <a:xfrm>
            <a:off x="0" y="685801"/>
            <a:ext cx="9144000" cy="615808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IN" sz="4800" dirty="0" smtClean="0">
                <a:solidFill>
                  <a:srgbClr val="FF0000"/>
                </a:solidFill>
                <a:latin typeface="Algerian" pitchFamily="82" charset="0"/>
              </a:rPr>
              <a:t>World Map</a:t>
            </a:r>
            <a:endParaRPr lang="en-IN" sz="4800" dirty="0">
              <a:solidFill>
                <a:srgbClr val="FF0000"/>
              </a:solidFill>
              <a:latin typeface="Algerian" pitchFamily="82" charset="0"/>
            </a:endParaRPr>
          </a:p>
        </p:txBody>
      </p:sp>
      <p:pic>
        <p:nvPicPr>
          <p:cNvPr id="4" name="Content Placeholder 3" descr="world-maps-and-local-map-co-detailed-with-islands-copy-download-free-throughout-high-india-pdf-resolution.jpg"/>
          <p:cNvPicPr>
            <a:picLocks noGrp="1" noChangeAspect="1"/>
          </p:cNvPicPr>
          <p:nvPr>
            <p:ph idx="1"/>
          </p:nvPr>
        </p:nvPicPr>
        <p:blipFill>
          <a:blip r:embed="rId2" cstate="print"/>
          <a:stretch>
            <a:fillRect/>
          </a:stretch>
        </p:blipFill>
        <p:spPr>
          <a:xfrm>
            <a:off x="0" y="762001"/>
            <a:ext cx="9144000" cy="60960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IN" dirty="0" smtClean="0"/>
              <a:t>Gehenna (7:31; 19:2-6) Mark 9:47</a:t>
            </a:r>
            <a:br>
              <a:rPr lang="en-IN" dirty="0" smtClean="0"/>
            </a:br>
            <a:r>
              <a:rPr lang="en-IN" dirty="0" smtClean="0"/>
              <a:t>Hinnom valley</a:t>
            </a:r>
            <a:endParaRPr lang="en-IN" dirty="0"/>
          </a:p>
        </p:txBody>
      </p:sp>
      <p:pic>
        <p:nvPicPr>
          <p:cNvPr id="8194" name="Picture 2" descr="D:\Jerusalem Pic\Jerusalem\2 Jerusalem inside\IMG_7974.JPG"/>
          <p:cNvPicPr>
            <a:picLocks noGrp="1" noChangeAspect="1" noChangeArrowheads="1"/>
          </p:cNvPicPr>
          <p:nvPr>
            <p:ph idx="1"/>
          </p:nvPr>
        </p:nvPicPr>
        <p:blipFill>
          <a:blip r:embed="rId2" cstate="print"/>
          <a:srcRect/>
          <a:stretch>
            <a:fillRect/>
          </a:stretch>
        </p:blipFill>
        <p:spPr bwMode="auto">
          <a:xfrm>
            <a:off x="0" y="1143000"/>
            <a:ext cx="9143999" cy="571499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IN" dirty="0" smtClean="0"/>
              <a:t>Abraham was tested (Genesis 22)</a:t>
            </a:r>
            <a:endParaRPr lang="en-IN" dirty="0"/>
          </a:p>
        </p:txBody>
      </p:sp>
      <p:pic>
        <p:nvPicPr>
          <p:cNvPr id="9218" name="Picture 2" descr="D:\Jerusalem Pic\Jerusalem\1 Jerusalem arround\IMG_7475.JPG"/>
          <p:cNvPicPr>
            <a:picLocks noGrp="1" noChangeAspect="1" noChangeArrowheads="1"/>
          </p:cNvPicPr>
          <p:nvPr>
            <p:ph idx="1"/>
          </p:nvPr>
        </p:nvPicPr>
        <p:blipFill>
          <a:blip r:embed="rId2" cstate="print"/>
          <a:srcRect/>
          <a:stretch>
            <a:fillRect/>
          </a:stretch>
        </p:blipFill>
        <p:spPr bwMode="auto">
          <a:xfrm>
            <a:off x="1633616" y="1935163"/>
            <a:ext cx="5876767" cy="4389437"/>
          </a:xfrm>
          <a:prstGeom prst="rect">
            <a:avLst/>
          </a:prstGeom>
          <a:noFill/>
        </p:spPr>
      </p:pic>
      <p:pic>
        <p:nvPicPr>
          <p:cNvPr id="9219" name="Picture 3" descr="D:\Jerusalem Pic\Jerusalem\1 Jerusalem arround\IMG_7543.JPG"/>
          <p:cNvPicPr>
            <a:picLocks noChangeAspect="1" noChangeArrowheads="1"/>
          </p:cNvPicPr>
          <p:nvPr/>
        </p:nvPicPr>
        <p:blipFill>
          <a:blip r:embed="rId3" cstate="print"/>
          <a:srcRect/>
          <a:stretch>
            <a:fillRect/>
          </a:stretch>
        </p:blipFill>
        <p:spPr bwMode="auto">
          <a:xfrm>
            <a:off x="0" y="685800"/>
            <a:ext cx="9144000" cy="615808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838200"/>
          </a:xfrm>
        </p:spPr>
        <p:txBody>
          <a:bodyPr>
            <a:normAutofit/>
          </a:bodyPr>
          <a:lstStyle/>
          <a:p>
            <a:pPr algn="ctr"/>
            <a:r>
              <a:rPr lang="en-IN" dirty="0" smtClean="0"/>
              <a:t>Solomon’s temple</a:t>
            </a:r>
            <a:endParaRPr lang="en-IN" dirty="0"/>
          </a:p>
        </p:txBody>
      </p:sp>
      <p:pic>
        <p:nvPicPr>
          <p:cNvPr id="1026" name="Picture 2" descr="C:\Users\admin\Desktop\download (8).jpg"/>
          <p:cNvPicPr>
            <a:picLocks noGrp="1" noChangeAspect="1" noChangeArrowheads="1"/>
          </p:cNvPicPr>
          <p:nvPr>
            <p:ph idx="1"/>
          </p:nvPr>
        </p:nvPicPr>
        <p:blipFill>
          <a:blip r:embed="rId2" cstate="print"/>
          <a:srcRect/>
          <a:stretch>
            <a:fillRect/>
          </a:stretch>
        </p:blipFill>
        <p:spPr bwMode="auto">
          <a:xfrm>
            <a:off x="0" y="914400"/>
            <a:ext cx="9144000" cy="59436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IN" dirty="0" smtClean="0"/>
              <a:t>SECOND TEMPLE </a:t>
            </a:r>
            <a:endParaRPr lang="en-IN" dirty="0"/>
          </a:p>
        </p:txBody>
      </p:sp>
      <p:pic>
        <p:nvPicPr>
          <p:cNvPr id="4" name="Picture 4" descr="C:\Users\admin\Desktop\download (9).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pPr algn="ctr"/>
            <a:r>
              <a:rPr lang="en-IN" sz="4000" b="1" dirty="0" smtClean="0"/>
              <a:t>THE TEMPLE IN THE TIME OF HEROD</a:t>
            </a:r>
            <a:endParaRPr lang="en-IN" sz="4000" b="1" dirty="0"/>
          </a:p>
        </p:txBody>
      </p:sp>
      <p:pic>
        <p:nvPicPr>
          <p:cNvPr id="4" name="Picture 2" descr="C:\Users\admin\Desktop\bsba150602400l.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descr="C:\Users\admin\Desktop\download (3).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3314" name="Picture 2" descr="D:\Jerusalem Pic\Jerusalem\2 Jerusalem inside\IMG_7812.JPG"/>
          <p:cNvPicPr>
            <a:picLocks noGrp="1" noChangeAspect="1" noChangeArrowheads="1"/>
          </p:cNvPicPr>
          <p:nvPr>
            <p:ph idx="1"/>
          </p:nvPr>
        </p:nvPicPr>
        <p:blipFill>
          <a:blip r:embed="rId2" cstate="print"/>
          <a:srcRect/>
          <a:stretch>
            <a:fillRect/>
          </a:stretch>
        </p:blipFill>
        <p:spPr bwMode="auto">
          <a:xfrm>
            <a:off x="0" y="0"/>
            <a:ext cx="9143999" cy="685799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Jerusalem Pic\Jerusalem\2 Jerusalem inside\IMG_7700.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LUKE 19:41-44</a:t>
            </a:r>
            <a:endParaRPr lang="en-IN" dirty="0"/>
          </a:p>
        </p:txBody>
      </p:sp>
      <p:pic>
        <p:nvPicPr>
          <p:cNvPr id="11266" name="Picture 2" descr="D:\Jerusalem Pic\Jerusalem\2 Jerusalem inside\IMG_7721.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6146" name="Picture 2" descr="D:\Jerusalem Pic\Jerusalem\2 Jerusalem inside\IMG_7779.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d-world-map-download-high-resolution-pdf.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2290" name="Picture 2" descr="D:\Jerusalem Pic\Jerusalem\2 Jerusalem inside\IMG_7775.JPG"/>
          <p:cNvPicPr>
            <a:picLocks noGrp="1" noChangeAspect="1" noChangeArrowheads="1"/>
          </p:cNvPicPr>
          <p:nvPr>
            <p:ph idx="1"/>
          </p:nvPr>
        </p:nvPicPr>
        <p:blipFill>
          <a:blip r:embed="rId2" cstate="print"/>
          <a:srcRect/>
          <a:stretch>
            <a:fillRect/>
          </a:stretch>
        </p:blipFill>
        <p:spPr bwMode="auto">
          <a:xfrm>
            <a:off x="0" y="1"/>
            <a:ext cx="9144000" cy="685799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IN" dirty="0" smtClean="0"/>
              <a:t>Jerusalem temple at present</a:t>
            </a:r>
            <a:endParaRPr lang="en-IN" dirty="0"/>
          </a:p>
        </p:txBody>
      </p:sp>
      <p:pic>
        <p:nvPicPr>
          <p:cNvPr id="4" name="Picture 2" descr="D:\Jerusalem Pic\Jerusalem\11th day\IMG_2537.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Jerusalem Pic\Jerusalem\Second day\IMG_7844.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Jerusalem Pic\Jerusalem\Second day\IMG_7837.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762000"/>
          </a:xfrm>
        </p:spPr>
        <p:txBody>
          <a:bodyPr>
            <a:normAutofit/>
          </a:bodyPr>
          <a:lstStyle/>
          <a:p>
            <a:pPr algn="ctr"/>
            <a:r>
              <a:rPr lang="en-IN" sz="3200" b="1" dirty="0" smtClean="0"/>
              <a:t>GARDEN OF GETHSEMANE-THE CHURCH OF AGONY </a:t>
            </a:r>
            <a:endParaRPr lang="en-IN" sz="3200" b="1" dirty="0"/>
          </a:p>
        </p:txBody>
      </p:sp>
      <p:pic>
        <p:nvPicPr>
          <p:cNvPr id="10242" name="Picture 2" descr="D:\Jerusalem Pic\Jerusalem\1 Jerusalem arround\IMG_7494.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3074" name="Picture 2" descr="D:\Jerusalem Pic\Jerusalem\1 Jerusalem arround\IMG_7433.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IN" b="1" dirty="0" smtClean="0"/>
              <a:t>GETHSEMANE </a:t>
            </a:r>
            <a:endParaRPr lang="en-IN" b="1" dirty="0"/>
          </a:p>
        </p:txBody>
      </p:sp>
      <p:pic>
        <p:nvPicPr>
          <p:cNvPr id="8194" name="Picture 2" descr="D:\Jerusalem Pic\Jerusalem\1 Jerusalem arround\IMG_7450.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OLIVE TREE  </a:t>
            </a:r>
            <a:endParaRPr lang="en-IN" dirty="0"/>
          </a:p>
        </p:txBody>
      </p:sp>
      <p:pic>
        <p:nvPicPr>
          <p:cNvPr id="4098" name="Picture 2" descr="D:\Jerusalem Pic\Jerusalem\1 Jerusalem arround\IMG_7477.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Jerusalem Pic\Jerusalem\2 Jerusalem inside\IMG_7927.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62000"/>
          </a:xfrm>
        </p:spPr>
        <p:txBody>
          <a:bodyPr>
            <a:normAutofit fontScale="90000"/>
          </a:bodyPr>
          <a:lstStyle/>
          <a:p>
            <a:pPr algn="ctr"/>
            <a:r>
              <a:rPr lang="en-IN" dirty="0" smtClean="0"/>
              <a:t>SHILOAH POOL </a:t>
            </a:r>
            <a:endParaRPr lang="en-IN" dirty="0"/>
          </a:p>
        </p:txBody>
      </p:sp>
      <p:pic>
        <p:nvPicPr>
          <p:cNvPr id="15362" name="Picture 2" descr="D:\Jerusalem Pic\Jerusalem\2 Jerusalem inside\IMG_8244.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igh-resolution-world-map-fresh-design-world-map-with-countries-and-capitals-high-resolution-world-map.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pPr algn="ctr"/>
            <a:r>
              <a:rPr lang="en-IN" sz="3600" b="1" dirty="0" smtClean="0"/>
              <a:t>LACHISH (2 King 18:13-17; Jeremiah 34:6,7)</a:t>
            </a:r>
            <a:endParaRPr lang="en-IN" sz="3600" b="1" dirty="0"/>
          </a:p>
        </p:txBody>
      </p:sp>
      <p:pic>
        <p:nvPicPr>
          <p:cNvPr id="18434" name="Picture 2" descr="D:\Jerusalem Pic\Jerusalem\Third Day\IMG_8347.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Desktop\kings_of_israel_and_judah_chart.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r>
              <a:rPr lang="en-IN" dirty="0" smtClean="0"/>
              <a:t>Southern Kingdom ruled at Lachish </a:t>
            </a:r>
            <a:endParaRPr lang="en-IN" dirty="0"/>
          </a:p>
        </p:txBody>
      </p:sp>
      <p:pic>
        <p:nvPicPr>
          <p:cNvPr id="7" name="IMG_8362.MOV">
            <a:hlinkClick r:id="" action="ppaction://media"/>
          </p:cNvPr>
          <p:cNvPicPr>
            <a:picLocks noGrp="1" noRot="1" noChangeAspect="1"/>
          </p:cNvPicPr>
          <p:nvPr>
            <p:ph idx="1"/>
            <a:videoFile r:link="rId1"/>
          </p:nvPr>
        </p:nvPicPr>
        <p:blipFill>
          <a:blip r:embed="rId3" cstate="print"/>
          <a:stretch>
            <a:fillRect/>
          </a:stretch>
        </p:blipFill>
        <p:spPr>
          <a:xfrm>
            <a:off x="0" y="838200"/>
            <a:ext cx="9144000" cy="6019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Entrance of the Beersheba </a:t>
            </a:r>
            <a:endParaRPr lang="en-IN" dirty="0"/>
          </a:p>
        </p:txBody>
      </p:sp>
      <p:pic>
        <p:nvPicPr>
          <p:cNvPr id="19458" name="Picture 2" descr="D:\Jerusalem Pic\Jerusalem\Third Day\IMG_8468.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City of Abraham (</a:t>
            </a:r>
            <a:r>
              <a:rPr lang="en-IN" sz="4400" b="1" dirty="0" smtClean="0"/>
              <a:t>Beersheba</a:t>
            </a:r>
            <a:r>
              <a:rPr lang="en-IN" dirty="0" smtClean="0"/>
              <a:t>)</a:t>
            </a:r>
            <a:endParaRPr lang="en-IN" dirty="0"/>
          </a:p>
        </p:txBody>
      </p:sp>
      <p:pic>
        <p:nvPicPr>
          <p:cNvPr id="20482" name="Picture 2" descr="D:\Jerusalem Pic\Jerusalem\Third Day\IMG_8530.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b="1" dirty="0" smtClean="0"/>
              <a:t>PHILISTINE MOTHER god </a:t>
            </a:r>
            <a:endParaRPr lang="en-IN" b="1" dirty="0"/>
          </a:p>
        </p:txBody>
      </p:sp>
      <p:pic>
        <p:nvPicPr>
          <p:cNvPr id="21506" name="Picture 2" descr="D:\Jerusalem Pic\Jerusalem\Third Day\IMG_8617.JPG"/>
          <p:cNvPicPr>
            <a:picLocks noGrp="1" noChangeAspect="1" noChangeArrowheads="1"/>
          </p:cNvPicPr>
          <p:nvPr>
            <p:ph idx="1"/>
          </p:nvPr>
        </p:nvPicPr>
        <p:blipFill>
          <a:blip r:embed="rId2" cstate="print"/>
          <a:srcRect/>
          <a:stretch>
            <a:fillRect/>
          </a:stretch>
        </p:blipFill>
        <p:spPr bwMode="auto">
          <a:xfrm>
            <a:off x="0" y="762000"/>
            <a:ext cx="9144000" cy="6096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IN" sz="3600" dirty="0" smtClean="0"/>
              <a:t>MYRRH, FRAGRANT CINNAMON WERE KEPT </a:t>
            </a:r>
            <a:endParaRPr lang="en-IN" sz="3600" dirty="0"/>
          </a:p>
        </p:txBody>
      </p:sp>
      <p:pic>
        <p:nvPicPr>
          <p:cNvPr id="23554" name="Picture 2" descr="D:\Jerusalem Pic\Jerusalem\Third Day\IMG_8583.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IN" sz="4400" b="1" dirty="0" smtClean="0"/>
              <a:t>PHILISTINE FOOD </a:t>
            </a:r>
            <a:endParaRPr lang="en-IN" sz="4400" b="1" dirty="0"/>
          </a:p>
        </p:txBody>
      </p:sp>
      <p:pic>
        <p:nvPicPr>
          <p:cNvPr id="22530" name="Picture 2" descr="D:\Jerusalem Pic\Jerusalem\Third Day\IMG_8591.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solidFill>
                  <a:srgbClr val="FF0000"/>
                </a:solidFill>
              </a:rPr>
              <a:t>WORLD HERITAGE-MASADA</a:t>
            </a:r>
            <a:endParaRPr lang="en-IN" dirty="0">
              <a:solidFill>
                <a:srgbClr val="FF0000"/>
              </a:solidFill>
            </a:endParaRPr>
          </a:p>
        </p:txBody>
      </p:sp>
      <p:pic>
        <p:nvPicPr>
          <p:cNvPr id="1026" name="Picture 2" descr="D:\Jerusalem Pic\Jerusalem\Sixth day\IMG_0044.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solidFill>
                  <a:srgbClr val="FF0000"/>
                </a:solidFill>
              </a:rPr>
              <a:t>MASADA </a:t>
            </a:r>
            <a:endParaRPr lang="en-IN" dirty="0">
              <a:solidFill>
                <a:srgbClr val="FF0000"/>
              </a:solidFill>
            </a:endParaRPr>
          </a:p>
        </p:txBody>
      </p:sp>
      <p:pic>
        <p:nvPicPr>
          <p:cNvPr id="4098" name="Picture 2" descr="D:\Jerusalem Pic\Jerusalem\Sixth day\IMG_0281.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f9d77d33fae57b6e969fa14d49396605.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Masada </a:t>
            </a:r>
            <a:endParaRPr lang="en-IN" dirty="0"/>
          </a:p>
        </p:txBody>
      </p:sp>
      <p:pic>
        <p:nvPicPr>
          <p:cNvPr id="4" name="IMG_0080.MOV">
            <a:hlinkClick r:id="" action="ppaction://media"/>
          </p:cNvPr>
          <p:cNvPicPr>
            <a:picLocks noGrp="1" noRot="1" noChangeAspect="1"/>
          </p:cNvPicPr>
          <p:nvPr>
            <p:ph idx="1"/>
            <a:videoFile r:link="rId1"/>
          </p:nvPr>
        </p:nvPicPr>
        <p:blipFill>
          <a:blip r:embed="rId3" cstate="print"/>
          <a:stretch>
            <a:fillRect/>
          </a:stretch>
        </p:blipFill>
        <p:spPr>
          <a:xfrm>
            <a:off x="76200" y="914400"/>
            <a:ext cx="9144000" cy="5943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Masada </a:t>
            </a:r>
            <a:endParaRPr lang="en-IN" dirty="0"/>
          </a:p>
        </p:txBody>
      </p:sp>
      <p:pic>
        <p:nvPicPr>
          <p:cNvPr id="4" name="IMG_0169.MOV">
            <a:hlinkClick r:id="" action="ppaction://media"/>
          </p:cNvPr>
          <p:cNvPicPr>
            <a:picLocks noGrp="1" noRot="1" noChangeAspect="1"/>
          </p:cNvPicPr>
          <p:nvPr>
            <p:ph idx="1"/>
            <a:videoFile r:link="rId1"/>
          </p:nvPr>
        </p:nvPicPr>
        <p:blipFill>
          <a:blip r:embed="rId3" cstate="print"/>
          <a:stretch>
            <a:fillRect/>
          </a:stretch>
        </p:blipFill>
        <p:spPr>
          <a:xfrm>
            <a:off x="0" y="838200"/>
            <a:ext cx="9144000" cy="6019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pPr algn="ctr"/>
            <a:r>
              <a:rPr lang="en-IN" dirty="0" smtClean="0"/>
              <a:t>EN GEDI </a:t>
            </a:r>
            <a:endParaRPr lang="en-IN" dirty="0"/>
          </a:p>
        </p:txBody>
      </p:sp>
      <p:pic>
        <p:nvPicPr>
          <p:cNvPr id="6146" name="Picture 2" descr="D:\Jerusalem Pic\Jerusalem\Sixth day\IMG_0480.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b="1" dirty="0" smtClean="0"/>
              <a:t>Qumran </a:t>
            </a:r>
            <a:endParaRPr lang="en-IN" b="1" dirty="0"/>
          </a:p>
        </p:txBody>
      </p:sp>
      <p:pic>
        <p:nvPicPr>
          <p:cNvPr id="7170" name="Picture 2" descr="D:\Jerusalem Pic\Jerusalem\Sixth day\IMG_0550.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Jerusalem Pic\Jerusalem\pics from Samuel\DSC01237.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Dead sea </a:t>
            </a:r>
            <a:endParaRPr lang="en-IN" dirty="0"/>
          </a:p>
        </p:txBody>
      </p:sp>
      <p:pic>
        <p:nvPicPr>
          <p:cNvPr id="5122" name="Picture 2" descr="D:\Jerusalem Pic\Jerusalem\Sixth day\IMG_0444.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Jerusalem Pic\Jerusalem\pics from Samuel\DSC01261.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pPr algn="ctr"/>
            <a:r>
              <a:rPr lang="en-IN" dirty="0" smtClean="0"/>
              <a:t>Jordan River </a:t>
            </a:r>
            <a:endParaRPr lang="en-IN" dirty="0"/>
          </a:p>
        </p:txBody>
      </p:sp>
      <p:pic>
        <p:nvPicPr>
          <p:cNvPr id="8194" name="Picture 2" descr="D:\Jerusalem Pic\Jerusalem\7 Galilee cupernaum\IMG_0575.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Baptism Site </a:t>
            </a:r>
            <a:endParaRPr lang="en-IN" dirty="0"/>
          </a:p>
        </p:txBody>
      </p:sp>
      <p:pic>
        <p:nvPicPr>
          <p:cNvPr id="9218" name="Picture 2" descr="D:\Jerusalem Pic\Jerusalem\7 Galilee cupernaum\IMG_0600.JPG"/>
          <p:cNvPicPr>
            <a:picLocks noGrp="1" noChangeAspect="1" noChangeArrowheads="1"/>
          </p:cNvPicPr>
          <p:nvPr>
            <p:ph idx="1"/>
          </p:nvPr>
        </p:nvPicPr>
        <p:blipFill>
          <a:blip r:embed="rId2" cstate="print"/>
          <a:srcRect/>
          <a:stretch>
            <a:fillRect/>
          </a:stretch>
        </p:blipFill>
        <p:spPr bwMode="auto">
          <a:xfrm>
            <a:off x="0" y="762000"/>
            <a:ext cx="9144000" cy="6096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pPr algn="ctr"/>
            <a:r>
              <a:rPr lang="en-IN" b="1" dirty="0" smtClean="0"/>
              <a:t>JERICHO </a:t>
            </a:r>
            <a:endParaRPr lang="en-IN" b="1" dirty="0"/>
          </a:p>
        </p:txBody>
      </p:sp>
      <p:pic>
        <p:nvPicPr>
          <p:cNvPr id="19458" name="Picture 2" descr="D:\Jerusalem Pic\Jerusalem\7 Galilee cupernaum\IMG_0565.JPG"/>
          <p:cNvPicPr>
            <a:picLocks noGrp="1" noChangeAspect="1" noChangeArrowheads="1"/>
          </p:cNvPicPr>
          <p:nvPr>
            <p:ph idx="1"/>
          </p:nvPr>
        </p:nvPicPr>
        <p:blipFill>
          <a:blip r:embed="rId2" cstate="print"/>
          <a:srcRect/>
          <a:stretch>
            <a:fillRect/>
          </a:stretch>
        </p:blipFill>
        <p:spPr bwMode="auto">
          <a:xfrm>
            <a:off x="0" y="762000"/>
            <a:ext cx="9144000" cy="6095999"/>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Screenshot-2017-10-26-22.12.54.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Deut.34:1-8; </a:t>
            </a:r>
            <a:endParaRPr lang="en-IN" dirty="0"/>
          </a:p>
        </p:txBody>
      </p:sp>
      <p:pic>
        <p:nvPicPr>
          <p:cNvPr id="10242" name="Picture 2" descr="D:\Jerusalem Pic\Jerusalem\7 Galilee cupernaum\IMG_0653.JPG"/>
          <p:cNvPicPr>
            <a:picLocks noGrp="1" noChangeAspect="1" noChangeArrowheads="1"/>
          </p:cNvPicPr>
          <p:nvPr>
            <p:ph idx="1"/>
          </p:nvPr>
        </p:nvPicPr>
        <p:blipFill>
          <a:blip r:embed="rId2" cstate="print"/>
          <a:srcRect/>
          <a:stretch>
            <a:fillRect/>
          </a:stretch>
        </p:blipFill>
        <p:spPr bwMode="auto">
          <a:xfrm>
            <a:off x="0" y="685800"/>
            <a:ext cx="9144000" cy="61722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bfcc4c8815059a716dd5bc358156ec15.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b="1" dirty="0" smtClean="0"/>
              <a:t>MAGADALA</a:t>
            </a:r>
            <a:r>
              <a:rPr lang="en-IN" dirty="0" smtClean="0"/>
              <a:t> and </a:t>
            </a:r>
            <a:r>
              <a:rPr lang="en-IN" b="1" dirty="0" smtClean="0"/>
              <a:t>Genneseret </a:t>
            </a:r>
            <a:endParaRPr lang="en-IN" b="1" dirty="0"/>
          </a:p>
        </p:txBody>
      </p:sp>
      <p:pic>
        <p:nvPicPr>
          <p:cNvPr id="11266" name="Picture 2" descr="D:\Jerusalem Pic\Jerusalem\7 Galilee cupernaum\IMG_0724.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pPr algn="ctr"/>
            <a:r>
              <a:rPr lang="en-IN" b="1" dirty="0" smtClean="0"/>
              <a:t>CAPHARNAHUM</a:t>
            </a:r>
            <a:endParaRPr lang="en-IN" b="1" dirty="0"/>
          </a:p>
        </p:txBody>
      </p:sp>
      <p:pic>
        <p:nvPicPr>
          <p:cNvPr id="14338" name="Picture 2" descr="D:\Jerusalem Pic\Jerusalem\7 Galilee cupernaum\IMG_0811.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SYNAGOGUE AT CAPHARNAHUM </a:t>
            </a:r>
            <a:endParaRPr lang="en-IN" dirty="0"/>
          </a:p>
        </p:txBody>
      </p:sp>
      <p:pic>
        <p:nvPicPr>
          <p:cNvPr id="13314" name="Picture 2" descr="D:\Jerusalem Pic\Jerusalem\7 Galilee cupernaum\IMG_0838.JPG"/>
          <p:cNvPicPr>
            <a:picLocks noGrp="1" noChangeAspect="1" noChangeArrowheads="1"/>
          </p:cNvPicPr>
          <p:nvPr>
            <p:ph idx="1"/>
          </p:nvPr>
        </p:nvPicPr>
        <p:blipFill>
          <a:blip r:embed="rId2" cstate="print"/>
          <a:srcRect/>
          <a:stretch>
            <a:fillRect/>
          </a:stretch>
        </p:blipFill>
        <p:spPr bwMode="auto">
          <a:xfrm>
            <a:off x="0" y="762000"/>
            <a:ext cx="9144000" cy="6096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pPr algn="ctr"/>
            <a:r>
              <a:rPr lang="en-IN" dirty="0" smtClean="0">
                <a:solidFill>
                  <a:srgbClr val="FF0000"/>
                </a:solidFill>
              </a:rPr>
              <a:t>SEA OF GALILEE </a:t>
            </a:r>
            <a:endParaRPr lang="en-IN" dirty="0">
              <a:solidFill>
                <a:srgbClr val="FF0000"/>
              </a:solidFill>
            </a:endParaRPr>
          </a:p>
        </p:txBody>
      </p:sp>
      <p:pic>
        <p:nvPicPr>
          <p:cNvPr id="15362" name="Picture 2" descr="D:\Jerusalem Pic\Jerusalem\7 Galilee cupernaum\IMG_0981.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D:\Jerusalem Pic\Jerusalem\7 Galilee cupernaum\IMG_0920.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pic>
        <p:nvPicPr>
          <p:cNvPr id="16388" name="Picture 4" descr="D:\Jerusalem Pic\Jerusalem\7 Galilee cupernaum\IMG_1027.JPG"/>
          <p:cNvPicPr>
            <a:picLocks noChangeAspect="1" noChangeArrowheads="1"/>
          </p:cNvPicPr>
          <p:nvPr/>
        </p:nvPicPr>
        <p:blipFill>
          <a:blip r:embed="rId3" cstate="print"/>
          <a:srcRect/>
          <a:stretch>
            <a:fillRect/>
          </a:stretch>
        </p:blipFill>
        <p:spPr bwMode="auto">
          <a:xfrm>
            <a:off x="0" y="14111"/>
            <a:ext cx="9144000" cy="6829778"/>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Jerusalem Pic\Jerusalem\7 Galilee cupernaum\IMG_0929.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DISCOVERED A BOAT </a:t>
            </a:r>
            <a:endParaRPr lang="en-IN" dirty="0"/>
          </a:p>
        </p:txBody>
      </p:sp>
      <p:pic>
        <p:nvPicPr>
          <p:cNvPr id="18434" name="Picture 2" descr="D:\Jerusalem Pic\Jerusalem\7 Galilee cupernaum\IMG_1060.JPG"/>
          <p:cNvPicPr>
            <a:picLocks noGrp="1" noChangeAspect="1" noChangeArrowheads="1"/>
          </p:cNvPicPr>
          <p:nvPr>
            <p:ph idx="1"/>
          </p:nvPr>
        </p:nvPicPr>
        <p:blipFill>
          <a:blip r:embed="rId2" cstate="print"/>
          <a:srcRect/>
          <a:stretch>
            <a:fillRect/>
          </a:stretch>
        </p:blipFill>
        <p:spPr bwMode="auto">
          <a:xfrm>
            <a:off x="0" y="838199"/>
            <a:ext cx="9144000" cy="6019801"/>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533400"/>
          </a:xfrm>
        </p:spPr>
        <p:txBody>
          <a:bodyPr>
            <a:normAutofit fontScale="90000"/>
          </a:bodyPr>
          <a:lstStyle/>
          <a:p>
            <a:r>
              <a:rPr lang="en-IN" dirty="0" smtClean="0"/>
              <a:t>BEUATITUDE (CHURCH OF APOSTLE) </a:t>
            </a:r>
            <a:endParaRPr lang="en-IN" dirty="0"/>
          </a:p>
        </p:txBody>
      </p:sp>
      <p:pic>
        <p:nvPicPr>
          <p:cNvPr id="20482" name="Picture 2" descr="D:\Jerusalem Pic\Jerusalem\Eighth Day\IMG_1093.JPG"/>
          <p:cNvPicPr>
            <a:picLocks noGrp="1" noChangeAspect="1" noChangeArrowheads="1"/>
          </p:cNvPicPr>
          <p:nvPr>
            <p:ph idx="1"/>
          </p:nvPr>
        </p:nvPicPr>
        <p:blipFill>
          <a:blip r:embed="rId2" cstate="print"/>
          <a:srcRect/>
          <a:stretch>
            <a:fillRect/>
          </a:stretch>
        </p:blipFill>
        <p:spPr bwMode="auto">
          <a:xfrm>
            <a:off x="0" y="457200"/>
            <a:ext cx="9144000" cy="6400799"/>
          </a:xfrm>
          <a:prstGeom prst="rect">
            <a:avLst/>
          </a:prstGeom>
          <a:noFill/>
        </p:spPr>
      </p:pic>
      <p:pic>
        <p:nvPicPr>
          <p:cNvPr id="20483" name="Picture 3" descr="D:\Jerusalem Pic\Jerusalem\Eighth Day\IMG_1117.JPG"/>
          <p:cNvPicPr>
            <a:picLocks noChangeAspect="1" noChangeArrowheads="1"/>
          </p:cNvPicPr>
          <p:nvPr/>
        </p:nvPicPr>
        <p:blipFill>
          <a:blip r:embed="rId3" cstate="print"/>
          <a:srcRect/>
          <a:stretch>
            <a:fillRect/>
          </a:stretch>
        </p:blipFill>
        <p:spPr bwMode="auto">
          <a:xfrm>
            <a:off x="1" y="457200"/>
            <a:ext cx="9144000" cy="6400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86d873553c794430b0217e7eb304f82b.pn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fontScale="90000"/>
          </a:bodyPr>
          <a:lstStyle/>
          <a:p>
            <a:pPr algn="ctr"/>
            <a:r>
              <a:rPr lang="en-IN" b="1" dirty="0" smtClean="0"/>
              <a:t>HAZOR</a:t>
            </a:r>
            <a:r>
              <a:rPr lang="en-IN" dirty="0" smtClean="0"/>
              <a:t> </a:t>
            </a:r>
            <a:endParaRPr lang="en-IN" dirty="0"/>
          </a:p>
        </p:txBody>
      </p:sp>
      <p:pic>
        <p:nvPicPr>
          <p:cNvPr id="22530" name="Picture 2" descr="D:\Jerusalem Pic\Jerusalem\Eighth Day\IMG_1142.JPG"/>
          <p:cNvPicPr>
            <a:picLocks noGrp="1" noChangeAspect="1" noChangeArrowheads="1"/>
          </p:cNvPicPr>
          <p:nvPr>
            <p:ph idx="1"/>
          </p:nvPr>
        </p:nvPicPr>
        <p:blipFill>
          <a:blip r:embed="rId2" cstate="print"/>
          <a:srcRect/>
          <a:stretch>
            <a:fillRect/>
          </a:stretch>
        </p:blipFill>
        <p:spPr bwMode="auto">
          <a:xfrm>
            <a:off x="0" y="685800"/>
            <a:ext cx="9144000" cy="61722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pPr algn="ctr"/>
            <a:r>
              <a:rPr lang="en-IN" b="1" dirty="0" smtClean="0"/>
              <a:t>JOSHUA BURNT THIS CITY </a:t>
            </a:r>
            <a:endParaRPr lang="en-IN" b="1" dirty="0"/>
          </a:p>
        </p:txBody>
      </p:sp>
      <p:pic>
        <p:nvPicPr>
          <p:cNvPr id="23554" name="Picture 2" descr="D:\Jerusalem Pic\Jerusalem\Eighth Day\IMG_1158.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IN" b="1" dirty="0" smtClean="0"/>
              <a:t>Water Well </a:t>
            </a:r>
            <a:endParaRPr lang="en-IN" b="1" dirty="0"/>
          </a:p>
        </p:txBody>
      </p:sp>
      <p:pic>
        <p:nvPicPr>
          <p:cNvPr id="21506" name="Picture 2" descr="D:\Jerusalem Pic\Jerusalem\Eighth Day\IMG_1218.JPG"/>
          <p:cNvPicPr>
            <a:picLocks noGrp="1" noChangeAspect="1" noChangeArrowheads="1"/>
          </p:cNvPicPr>
          <p:nvPr>
            <p:ph idx="1"/>
          </p:nvPr>
        </p:nvPicPr>
        <p:blipFill>
          <a:blip r:embed="rId2" cstate="print"/>
          <a:srcRect/>
          <a:stretch>
            <a:fillRect/>
          </a:stretch>
        </p:blipFill>
        <p:spPr bwMode="auto">
          <a:xfrm>
            <a:off x="0" y="762000"/>
            <a:ext cx="9144000" cy="6096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JEWS CHILDREN </a:t>
            </a:r>
            <a:endParaRPr lang="en-IN" dirty="0"/>
          </a:p>
        </p:txBody>
      </p:sp>
      <p:pic>
        <p:nvPicPr>
          <p:cNvPr id="24578" name="Picture 2" descr="D:\Jerusalem Pic\Jerusalem\Eighth Day\IMG_1282.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25602" name="Picture 2" descr="D:\Jerusalem Pic\Jerusalem\Eighth Day\IMG_1304.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Abraham’s Gate </a:t>
            </a:r>
            <a:endParaRPr lang="en-IN" dirty="0"/>
          </a:p>
        </p:txBody>
      </p:sp>
      <p:pic>
        <p:nvPicPr>
          <p:cNvPr id="26626" name="Picture 2" descr="D:\Jerusalem Pic\Jerusalem\Eighth Day\IMG_1344.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a:bodyPr>
          <a:lstStyle/>
          <a:p>
            <a:r>
              <a:rPr lang="en-IN" sz="2800" dirty="0" smtClean="0"/>
              <a:t>Mount</a:t>
            </a:r>
            <a:r>
              <a:rPr lang="hi-IN" sz="2800" dirty="0" smtClean="0"/>
              <a:t> दान के उत्खननकर्ताओं ने मेगालिथिक बेसाल्ट ब्लॉक्स या ऑर्थोस्टैट्स के शीर्ष पर मिट्टी की ईंटों से बने एक शहर के गेट का खुलासा किया, जिसका अनुमान लगभग 1750 ईसा पूर्व बनाया गया था। इसका लोकप्रिय नाम अब्राहम गेट है, बाइबिल की कहानी के कारण जो अब्राहम ने अपने भतीजे लूत (उत्पत्ति 14:14 :) को बचाने के लिए दान की यात्रा की।</a:t>
            </a:r>
            <a:endParaRPr lang="en-IN" sz="28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pPr algn="ctr"/>
            <a:r>
              <a:rPr lang="en-IN" sz="2800" dirty="0" smtClean="0"/>
              <a:t>THE ENTRANCE GATE T0 DAN FROM THE TIME OF ISRAELITE’S KINGDOM </a:t>
            </a:r>
            <a:endParaRPr lang="en-IN" sz="2800" dirty="0"/>
          </a:p>
        </p:txBody>
      </p:sp>
      <p:pic>
        <p:nvPicPr>
          <p:cNvPr id="27650" name="Picture 2" descr="D:\Jerusalem Pic\Jerusalem\Eighth Day\IMG_1368.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82000" cy="6019800"/>
          </a:xfrm>
        </p:spPr>
        <p:txBody>
          <a:bodyPr>
            <a:normAutofit fontScale="92500"/>
          </a:bodyPr>
          <a:lstStyle/>
          <a:p>
            <a:r>
              <a:rPr lang="en-IN" dirty="0" smtClean="0"/>
              <a:t>according to 2 Kings 10:29 and 2 Chronicles 13:8, Jeroboam erected two golden calves as gods in Bethel and Dan. Textual scholars believe that this is where the </a:t>
            </a:r>
            <a:r>
              <a:rPr lang="en-IN" dirty="0" err="1" smtClean="0"/>
              <a:t>Elohist</a:t>
            </a:r>
            <a:r>
              <a:rPr lang="en-IN" dirty="0" smtClean="0"/>
              <a:t> story of Aaron’s Golden calf actually originates, due to opposition in some sections of Israelite society (including the </a:t>
            </a:r>
            <a:r>
              <a:rPr lang="en-IN" dirty="0" err="1" smtClean="0"/>
              <a:t>Elohist</a:t>
            </a:r>
            <a:r>
              <a:rPr lang="en-IN" dirty="0" smtClean="0"/>
              <a:t> themselves) to the seeming idol-worship of Jeroboam.</a:t>
            </a:r>
            <a:r>
              <a:rPr lang="en-IN" baseline="30000" dirty="0" smtClean="0"/>
              <a:t> </a:t>
            </a:r>
            <a:r>
              <a:rPr lang="en-IN" dirty="0" smtClean="0"/>
              <a:t>However, some Biblical scholars believe that Jeroboam was actually trying to outdo the sanctuary at Jerusalem (Solomon's Temple), by creating a seat for God that spanned the whole kingdom of Israel, rather than just the small space above the Ark of the Covenant in Jerusalem; the </a:t>
            </a:r>
            <a:r>
              <a:rPr lang="en-IN" i="1" dirty="0" smtClean="0"/>
              <a:t>seat</a:t>
            </a:r>
            <a:r>
              <a:rPr lang="en-IN" dirty="0" smtClean="0"/>
              <a:t> for God in the Jerusalem sanctuary was represented by a cherubim on either side, and so Jeroboam might have been using the calves to represent the sides of his seat for God – implying his whole kingdom was equal in holiness to the Ark.</a:t>
            </a:r>
            <a:endParaRPr lang="en-IN"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IN" dirty="0" smtClean="0"/>
              <a:t>Joshua 19: 47-48; Judges 18</a:t>
            </a:r>
            <a:endParaRPr lang="en-IN" dirty="0"/>
          </a:p>
        </p:txBody>
      </p:sp>
      <p:pic>
        <p:nvPicPr>
          <p:cNvPr id="4" name="Picture 2" descr="D:\Jerusalem Pic\Jerusalem\Eighth Day\IMG_1419.JPG"/>
          <p:cNvPicPr>
            <a:picLocks noGrp="1" noChangeAspect="1" noChangeArrowheads="1"/>
          </p:cNvPicPr>
          <p:nvPr>
            <p:ph idx="1"/>
          </p:nvPr>
        </p:nvPicPr>
        <p:blipFill>
          <a:blip r:embed="rId2" cstate="print"/>
          <a:srcRect/>
          <a:stretch>
            <a:fillRect/>
          </a:stretch>
        </p:blipFill>
        <p:spPr bwMode="auto">
          <a:xfrm>
            <a:off x="0" y="990600"/>
            <a:ext cx="9144000" cy="58674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esktop\kent_hovind_70_week_daniel_13x5-75.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28674" name="Picture 2" descr="D:\Jerusalem Pic\Jerusalem\Eighth Day\IMG_1394.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b="1" dirty="0" smtClean="0"/>
              <a:t>DAN STREAM</a:t>
            </a:r>
            <a:endParaRPr lang="en-IN" b="1" dirty="0"/>
          </a:p>
        </p:txBody>
      </p:sp>
      <p:pic>
        <p:nvPicPr>
          <p:cNvPr id="4" name="IMG_1247.MOV">
            <a:hlinkClick r:id="" action="ppaction://media"/>
          </p:cNvPr>
          <p:cNvPicPr>
            <a:picLocks noGrp="1" noRot="1" noChangeAspect="1"/>
          </p:cNvPicPr>
          <p:nvPr>
            <p:ph idx="1"/>
            <a:videoFile r:link="rId1"/>
          </p:nvPr>
        </p:nvPicPr>
        <p:blipFill>
          <a:blip r:embed="rId3" cstate="print"/>
          <a:stretch>
            <a:fillRect/>
          </a:stretch>
        </p:blipFill>
        <p:spPr>
          <a:xfrm>
            <a:off x="0" y="838200"/>
            <a:ext cx="9144000" cy="6019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IN" dirty="0" smtClean="0"/>
              <a:t>Caesarea Philippi (Matt. 16:13-28</a:t>
            </a:r>
            <a:endParaRPr lang="en-IN" dirty="0"/>
          </a:p>
        </p:txBody>
      </p:sp>
      <p:pic>
        <p:nvPicPr>
          <p:cNvPr id="30722" name="Picture 2" descr="D:\Jerusalem Pic\Jerusalem\Eighth Day\IMG_1554.JPG"/>
          <p:cNvPicPr>
            <a:picLocks noGrp="1" noChangeAspect="1" noChangeArrowheads="1"/>
          </p:cNvPicPr>
          <p:nvPr>
            <p:ph idx="1"/>
          </p:nvPr>
        </p:nvPicPr>
        <p:blipFill>
          <a:blip r:embed="rId2" cstate="print"/>
          <a:srcRect/>
          <a:stretch>
            <a:fillRect/>
          </a:stretch>
        </p:blipFill>
        <p:spPr bwMode="auto">
          <a:xfrm>
            <a:off x="0" y="609600"/>
            <a:ext cx="9143999" cy="6248399"/>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Jerusalem Pic\Jerusalem\Eighth Day\IMG_1622.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MOUNT OF HARMON </a:t>
            </a:r>
            <a:endParaRPr lang="en-IN" dirty="0"/>
          </a:p>
        </p:txBody>
      </p:sp>
      <p:pic>
        <p:nvPicPr>
          <p:cNvPr id="32770" name="Picture 2" descr="D:\Jerusalem Pic\Jerusalem\Eighth Day\IMG_1657.JPG"/>
          <p:cNvPicPr>
            <a:picLocks noGrp="1" noChangeAspect="1" noChangeArrowheads="1"/>
          </p:cNvPicPr>
          <p:nvPr>
            <p:ph idx="1"/>
          </p:nvPr>
        </p:nvPicPr>
        <p:blipFill>
          <a:blip r:embed="rId2" cstate="print"/>
          <a:srcRect/>
          <a:stretch>
            <a:fillRect/>
          </a:stretch>
        </p:blipFill>
        <p:spPr bwMode="auto">
          <a:xfrm>
            <a:off x="1633616" y="1935163"/>
            <a:ext cx="5876767" cy="4389437"/>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IN" dirty="0" smtClean="0"/>
              <a:t>BASAN (GOLAN)</a:t>
            </a:r>
            <a:endParaRPr lang="en-IN" dirty="0"/>
          </a:p>
        </p:txBody>
      </p:sp>
      <p:pic>
        <p:nvPicPr>
          <p:cNvPr id="33794" name="Picture 2" descr="D:\Jerusalem Pic\Jerusalem\Eighth Day\IMG_1641.JPG"/>
          <p:cNvPicPr>
            <a:picLocks noGrp="1" noChangeAspect="1" noChangeArrowheads="1"/>
          </p:cNvPicPr>
          <p:nvPr>
            <p:ph idx="1"/>
          </p:nvPr>
        </p:nvPicPr>
        <p:blipFill>
          <a:blip r:embed="rId2" cstate="print"/>
          <a:srcRect/>
          <a:stretch>
            <a:fillRect/>
          </a:stretch>
        </p:blipFill>
        <p:spPr bwMode="auto">
          <a:xfrm>
            <a:off x="0" y="685800"/>
            <a:ext cx="9144000" cy="6172199"/>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Map-of-Lower-Galilee.gif"/>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Jerusalem Pic\Jerusalem\Nineth day\IMG_1775.JPG"/>
          <p:cNvPicPr>
            <a:picLocks noGrp="1" noChangeAspect="1" noChangeArrowheads="1"/>
          </p:cNvPicPr>
          <p:nvPr>
            <p:ph idx="1"/>
          </p:nvPr>
        </p:nvPicPr>
        <p:blipFill>
          <a:blip r:embed="rId2" cstate="print"/>
          <a:srcRect/>
          <a:stretch>
            <a:fillRect/>
          </a:stretch>
        </p:blipFill>
        <p:spPr bwMode="auto">
          <a:xfrm>
            <a:off x="1633616" y="1935163"/>
            <a:ext cx="5876767" cy="4389437"/>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pPr algn="ctr"/>
            <a:r>
              <a:rPr lang="en-IN" dirty="0" smtClean="0"/>
              <a:t>Tomb at Nazareth </a:t>
            </a:r>
            <a:endParaRPr lang="en-IN" dirty="0"/>
          </a:p>
        </p:txBody>
      </p:sp>
      <p:pic>
        <p:nvPicPr>
          <p:cNvPr id="35842" name="Picture 2" descr="D:\Jerusalem Pic\Jerusalem\Nineth day\IMG_1753.JPG"/>
          <p:cNvPicPr>
            <a:picLocks noGrp="1" noChangeAspect="1" noChangeArrowheads="1"/>
          </p:cNvPicPr>
          <p:nvPr>
            <p:ph idx="1"/>
          </p:nvPr>
        </p:nvPicPr>
        <p:blipFill>
          <a:blip r:embed="rId2" cstate="print"/>
          <a:srcRect/>
          <a:stretch>
            <a:fillRect/>
          </a:stretch>
        </p:blipFill>
        <p:spPr bwMode="auto">
          <a:xfrm>
            <a:off x="0" y="838200"/>
            <a:ext cx="9144000" cy="6019799"/>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6866" name="Picture 2" descr="D:\Jerusalem Pic\Jerusalem\Nineth day\IMG_1755.JP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2861</TotalTime>
  <Words>342</Words>
  <Application>Microsoft Office PowerPoint</Application>
  <PresentationFormat>On-screen Show (4:3)</PresentationFormat>
  <Paragraphs>65</Paragraphs>
  <Slides>119</Slides>
  <Notes>0</Notes>
  <HiddenSlides>0</HiddenSlides>
  <MMClips>5</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Flow</vt:lpstr>
      <vt:lpstr>PRAISE THE LORD </vt:lpstr>
      <vt:lpstr>Why is Bible unique? </vt:lpstr>
      <vt:lpstr>World Map</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Psalm 125: 1-2 जो लोग यहोवा पर भरोसा रखते हैं, वे माउंट ज़ियोन की तरह हैं, जो हिलाया नहीं जा सकता है लेकिन हमेशा के लिए समाप्त हो जाता है। यरूशलेम के चारों ओर पहाड़, इसलिए प्रभु ने अपने लोगों को घेर लिया दोनों अब और हमेशा के लिए।</vt:lpstr>
      <vt:lpstr>Mount Scopus </vt:lpstr>
      <vt:lpstr>Mount Zion </vt:lpstr>
      <vt:lpstr>Kidron Valley or valley of Jehoshaphat  </vt:lpstr>
      <vt:lpstr>Luke 19: 29 Bethphage and Bethany </vt:lpstr>
      <vt:lpstr>Gehenna (7:31; 19:2-6) Mark 9:47 Hinnom valley</vt:lpstr>
      <vt:lpstr>Abraham was tested (Genesis 22)</vt:lpstr>
      <vt:lpstr>Solomon’s temple</vt:lpstr>
      <vt:lpstr>SECOND TEMPLE </vt:lpstr>
      <vt:lpstr>THE TEMPLE IN THE TIME OF HEROD</vt:lpstr>
      <vt:lpstr>Slide 35</vt:lpstr>
      <vt:lpstr>Slide 36</vt:lpstr>
      <vt:lpstr>Slide 37</vt:lpstr>
      <vt:lpstr>LUKE 19:41-44</vt:lpstr>
      <vt:lpstr>Slide 39</vt:lpstr>
      <vt:lpstr>Slide 40</vt:lpstr>
      <vt:lpstr>Jerusalem temple at present</vt:lpstr>
      <vt:lpstr>Slide 42</vt:lpstr>
      <vt:lpstr>Slide 43</vt:lpstr>
      <vt:lpstr>GARDEN OF GETHSEMANE-THE CHURCH OF AGONY </vt:lpstr>
      <vt:lpstr>Slide 45</vt:lpstr>
      <vt:lpstr>GETHSEMANE </vt:lpstr>
      <vt:lpstr>OLIVE TREE  </vt:lpstr>
      <vt:lpstr>Slide 48</vt:lpstr>
      <vt:lpstr>SHILOAH POOL </vt:lpstr>
      <vt:lpstr>LACHISH (2 King 18:13-17; Jeremiah 34:6,7)</vt:lpstr>
      <vt:lpstr>Slide 51</vt:lpstr>
      <vt:lpstr>Southern Kingdom ruled at Lachish </vt:lpstr>
      <vt:lpstr>Entrance of the Beersheba </vt:lpstr>
      <vt:lpstr>City of Abraham (Beersheba)</vt:lpstr>
      <vt:lpstr>PHILISTINE MOTHER god </vt:lpstr>
      <vt:lpstr>MYRRH, FRAGRANT CINNAMON WERE KEPT </vt:lpstr>
      <vt:lpstr>PHILISTINE FOOD </vt:lpstr>
      <vt:lpstr>WORLD HERITAGE-MASADA</vt:lpstr>
      <vt:lpstr>MASADA </vt:lpstr>
      <vt:lpstr>Masada </vt:lpstr>
      <vt:lpstr>Masada </vt:lpstr>
      <vt:lpstr>EN GEDI </vt:lpstr>
      <vt:lpstr>Qumran </vt:lpstr>
      <vt:lpstr>Slide 64</vt:lpstr>
      <vt:lpstr>Dead sea </vt:lpstr>
      <vt:lpstr>Slide 66</vt:lpstr>
      <vt:lpstr>Jordan River </vt:lpstr>
      <vt:lpstr>Baptism Site </vt:lpstr>
      <vt:lpstr>JERICHO </vt:lpstr>
      <vt:lpstr>Deut.34:1-8; </vt:lpstr>
      <vt:lpstr>Slide 71</vt:lpstr>
      <vt:lpstr>MAGADALA and Genneseret </vt:lpstr>
      <vt:lpstr>CAPHARNAHUM</vt:lpstr>
      <vt:lpstr>SYNAGOGUE AT CAPHARNAHUM </vt:lpstr>
      <vt:lpstr>SEA OF GALILEE </vt:lpstr>
      <vt:lpstr>Slide 76</vt:lpstr>
      <vt:lpstr>Slide 77</vt:lpstr>
      <vt:lpstr>DISCOVERED A BOAT </vt:lpstr>
      <vt:lpstr>BEUATITUDE (CHURCH OF APOSTLE) </vt:lpstr>
      <vt:lpstr>HAZOR </vt:lpstr>
      <vt:lpstr>JOSHUA BURNT THIS CITY </vt:lpstr>
      <vt:lpstr>Water Well </vt:lpstr>
      <vt:lpstr>JEWS CHILDREN </vt:lpstr>
      <vt:lpstr>Slide 84</vt:lpstr>
      <vt:lpstr>Abraham’s Gate </vt:lpstr>
      <vt:lpstr>Slide 86</vt:lpstr>
      <vt:lpstr>THE ENTRANCE GATE T0 DAN FROM THE TIME OF ISRAELITE’S KINGDOM </vt:lpstr>
      <vt:lpstr>Slide 88</vt:lpstr>
      <vt:lpstr>Joshua 19: 47-48; Judges 18</vt:lpstr>
      <vt:lpstr>Slide 90</vt:lpstr>
      <vt:lpstr>DAN STREAM</vt:lpstr>
      <vt:lpstr>Caesarea Philippi (Matt. 16:13-28</vt:lpstr>
      <vt:lpstr>Slide 93</vt:lpstr>
      <vt:lpstr>MOUNT OF HARMON </vt:lpstr>
      <vt:lpstr>BASAN (GOLAN)</vt:lpstr>
      <vt:lpstr>Slide 96</vt:lpstr>
      <vt:lpstr>Slide 97</vt:lpstr>
      <vt:lpstr>Tomb at Nazareth </vt:lpstr>
      <vt:lpstr>Slide 99</vt:lpstr>
      <vt:lpstr>LIVING STYLE IN NAZERETH </vt:lpstr>
      <vt:lpstr>PRESSING STONE (OLIVE OIL)</vt:lpstr>
      <vt:lpstr>Slide 102</vt:lpstr>
      <vt:lpstr>Slide 103</vt:lpstr>
      <vt:lpstr>Slide 104</vt:lpstr>
      <vt:lpstr>Slide 105</vt:lpstr>
      <vt:lpstr>Slide 106</vt:lpstr>
      <vt:lpstr>Slide 107</vt:lpstr>
      <vt:lpstr>Slide 108</vt:lpstr>
      <vt:lpstr>Ceasrea </vt:lpstr>
      <vt:lpstr>Slide 110</vt:lpstr>
      <vt:lpstr>Birth Place of Amos- Takoa </vt:lpstr>
      <vt:lpstr>HERODIUM </vt:lpstr>
      <vt:lpstr>How does it look at present?</vt:lpstr>
      <vt:lpstr>MEKPELA </vt:lpstr>
      <vt:lpstr>Hebron- Mekhphela forefathers burial place </vt:lpstr>
      <vt:lpstr>Slide 116</vt:lpstr>
      <vt:lpstr>Slide 117</vt:lpstr>
      <vt:lpstr>Slide 118</vt:lpstr>
      <vt:lpstr>Slide 119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own Land </dc:title>
  <dc:creator>Titus Cibile</dc:creator>
  <cp:lastModifiedBy>admin</cp:lastModifiedBy>
  <cp:revision>212</cp:revision>
  <dcterms:created xsi:type="dcterms:W3CDTF">2006-08-16T00:00:00Z</dcterms:created>
  <dcterms:modified xsi:type="dcterms:W3CDTF">2019-09-02T06:46:31Z</dcterms:modified>
</cp:coreProperties>
</file>